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oboto-italic.fntdata"/><Relationship Id="rId12" Type="http://schemas.openxmlformats.org/officeDocument/2006/relationships/slide" Target="slides/slide8.xml"/><Relationship Id="rId34" Type="http://schemas.openxmlformats.org/officeDocument/2006/relationships/font" Target="fonts/Roboto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dbd6e4273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dbd6e427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dbd6e427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dbd6e427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dbd6e4273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dbd6e427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dbd6e427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dbd6e427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dbd6e427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dbd6e427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dbd6e4273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dbd6e427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dbd6e4273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dbd6e427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bd6e4273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bd6e4273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dbd6e4273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dbd6e4273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dbd6e4273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dbd6e4273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73366ad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73366ad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dbd6e4273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dbd6e4273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dbd6e4273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dbd6e4273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dbd6e4273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dbd6e4273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dbd6e4273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dbd6e4273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dbd6e4273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dbd6e4273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dbd6e4273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dbd6e4273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dbd6e4273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dbd6e4273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dbd6e4273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dbd6e4273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dbd6e42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dbd6e42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aa86402ed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aa86402ed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dbd6e427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dbd6e427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dbd6e427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dbd6e427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dbd6e427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dbd6e427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dbd6e427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dbd6e427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dbd6e427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dbd6e427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dbd6e427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dbd6e427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9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hyperlink" Target="http://madebyevan.com/webgl-water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hyperlink" Target="http://www.songho.ca/opengl/gl_sphere.html" TargetMode="External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174A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Discussion-</a:t>
            </a:r>
            <a:r>
              <a:rPr lang="en"/>
              <a:t>Week 6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34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2/14/2020</a:t>
            </a:r>
            <a:endParaRPr sz="24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9700" y="273476"/>
            <a:ext cx="7926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000" y="458575"/>
            <a:ext cx="1268500" cy="4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Gouraud and Phong Shading</a:t>
            </a:r>
            <a:endParaRPr/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2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Phong</a:t>
            </a:r>
            <a:r>
              <a:rPr lang="en">
                <a:solidFill>
                  <a:schemeClr val="dk1"/>
                </a:solidFill>
              </a:rPr>
              <a:t> shading: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ormals are linearly interpolated from the vertex normals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</a:t>
            </a:r>
            <a:r>
              <a:rPr lang="en">
                <a:solidFill>
                  <a:schemeClr val="dk1"/>
                </a:solidFill>
              </a:rPr>
              <a:t>ighting model is applied to every point using the computed normal.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It requires more calculation and is slower that Gouraud shading.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8850" y="2506322"/>
            <a:ext cx="6293250" cy="22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Gouraud and Phong Shading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23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For Planet 2, apply Gouraud shading in every odd second, but regular smooth shading every even second.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To apply Gouraud shading, in the material object set “ </a:t>
            </a:r>
            <a:r>
              <a:rPr b="1" lang="en">
                <a:solidFill>
                  <a:schemeClr val="dk1"/>
                </a:solidFill>
              </a:rPr>
              <a:t>gouraud:1</a:t>
            </a:r>
            <a:r>
              <a:rPr lang="en">
                <a:solidFill>
                  <a:schemeClr val="dk1"/>
                </a:solidFill>
              </a:rPr>
              <a:t> “ flag.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00" y="2422477"/>
            <a:ext cx="9143999" cy="536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3450" y="3027550"/>
            <a:ext cx="2845824" cy="20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Creation Different Objects: Sun</a:t>
            </a:r>
            <a:endParaRPr/>
          </a:p>
        </p:txBody>
      </p:sp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4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Create a spherical sun at the origin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It  is subdivided </a:t>
            </a:r>
            <a:r>
              <a:rPr lang="en" u="sng">
                <a:solidFill>
                  <a:schemeClr val="dk1"/>
                </a:solidFill>
              </a:rPr>
              <a:t>4 times</a:t>
            </a:r>
            <a:endParaRPr u="sng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It swells from radius 1 up to 3 over a 5 second : 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Hint</a:t>
            </a: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 :  scale= B+ Sin (At)  ( B = 2 ? )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Fades from blue when it's smallest to red when it's biggest.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Blue: (0,0,1,1)        Red: (1,0,0,1)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  <a:highlight>
                  <a:srgbClr val="FFFFFF"/>
                </a:highlight>
              </a:rPr>
              <a:t>Hint :  color= C + D* Sin (At)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2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Make a point light source located in the center of the sun, matching the current color of the sun ball, with a size parameter equal to 10**n where n is the current sun radius</a:t>
            </a:r>
            <a:endParaRPr b="1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4292E"/>
                </a:solidFill>
                <a:highlight>
                  <a:srgbClr val="FFFFFF"/>
                </a:highlight>
              </a:rPr>
              <a:t>                    graphics_state.lights=  Light[(Vec.of(0,0,0,1),Color.of(f(color),0,g(color),1),h(scale))]</a:t>
            </a:r>
            <a:endParaRPr b="1"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Creation Different Objects</a:t>
            </a:r>
            <a:endParaRPr/>
          </a:p>
        </p:txBody>
      </p:sp>
      <p:sp>
        <p:nvSpPr>
          <p:cNvPr id="180" name="Google Shape;180;p25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25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Place four orbiting planets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Their radii shall all be 1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The smallest orbit shall be 5 units away from the sun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Each orbit after shall be 3 units farther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Each farther planet revolving at a slightly slower rate than the previous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3463" y="2849825"/>
            <a:ext cx="5257524" cy="20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1: Icy-gray</a:t>
            </a:r>
            <a:endParaRPr/>
          </a:p>
        </p:txBody>
      </p:sp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6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Icy-gray,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 2 subdivisions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flat shaded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diffuse only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5025" y="1651149"/>
            <a:ext cx="4439425" cy="323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2: </a:t>
            </a:r>
            <a:r>
              <a:rPr lang="en"/>
              <a:t>Swampy green-blue</a:t>
            </a:r>
            <a:endParaRPr/>
          </a:p>
        </p:txBody>
      </p:sp>
      <p:sp>
        <p:nvSpPr>
          <p:cNvPr id="202" name="Google Shape;202;p27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27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7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Swampy green-blue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3 subdivisions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maximum specular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low diffuse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Apply Gouraud shading to it every odd second, but regular smooth shading every even second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2937" y="2742900"/>
            <a:ext cx="3021726" cy="219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3: </a:t>
            </a:r>
            <a:r>
              <a:rPr lang="en"/>
              <a:t>Muddy brown-orange</a:t>
            </a:r>
            <a:endParaRPr/>
          </a:p>
        </p:txBody>
      </p:sp>
      <p:sp>
        <p:nvSpPr>
          <p:cNvPr id="213" name="Google Shape;213;p28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8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8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Muddy brown-orange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4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 subdivisions, 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maximum diffuse and specular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The planet must wobble on in its rotation over time (have an axis not the same as the orbit axis).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The planet must have a ring (torus shape)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The ring and planet must wobble together (base the ring's matrix directly on the planet's matrix).</a:t>
            </a:r>
            <a:endParaRPr b="1"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8" name="Google Shape;21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8050" y="2660425"/>
            <a:ext cx="3249650" cy="237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4: </a:t>
            </a:r>
            <a:r>
              <a:rPr lang="en"/>
              <a:t>Soft light blue</a:t>
            </a:r>
            <a:endParaRPr/>
          </a:p>
        </p:txBody>
      </p:sp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29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29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Soft light blue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4 subdivisions, 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smooth phong, high specular.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Add a moon for this planet. 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The moon has 1 subdivision, with flat shading, any material, and a small orbital distance around the planet. 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9" name="Google Shape;22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8600" y="2483100"/>
            <a:ext cx="3338431" cy="25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Movement</a:t>
            </a:r>
            <a:endParaRPr/>
          </a:p>
        </p:txBody>
      </p:sp>
      <p:sp>
        <p:nvSpPr>
          <p:cNvPr id="235" name="Google Shape;235;p30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30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30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Generally the motion of planets can be achieved in a manner similar to the following ( appropriate changes and adjustments need to be taken)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Note: you may need to add additional transformations. This is just to give an idea.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0" name="Google Shape;24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175" y="2646475"/>
            <a:ext cx="8253300" cy="10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311700" y="1272900"/>
            <a:ext cx="8520600" cy="167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Project</a:t>
            </a:r>
            <a:endParaRPr sz="4800"/>
          </a:p>
        </p:txBody>
      </p:sp>
      <p:pic>
        <p:nvPicPr>
          <p:cNvPr id="246" name="Google Shape;2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9700" y="273476"/>
            <a:ext cx="7926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000" y="458575"/>
            <a:ext cx="1268500" cy="4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235500" y="1272900"/>
            <a:ext cx="8520600" cy="167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Assignment 3</a:t>
            </a:r>
            <a:endParaRPr sz="48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9700" y="273476"/>
            <a:ext cx="7926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000" y="458575"/>
            <a:ext cx="1268500" cy="4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253" name="Google Shape;253;p32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32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32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Characteristics</a:t>
            </a:r>
            <a:r>
              <a:rPr lang="en">
                <a:solidFill>
                  <a:schemeClr val="dk1"/>
                </a:solidFill>
              </a:rPr>
              <a:t> of a nice project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Novel techniques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Attractive </a:t>
            </a:r>
            <a:r>
              <a:rPr lang="en">
                <a:solidFill>
                  <a:schemeClr val="dk1"/>
                </a:solidFill>
              </a:rPr>
              <a:t>Scenes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Cool interactions in the game 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8" name="Google Shape;258;p32"/>
          <p:cNvPicPr preferRelativeResize="0"/>
          <p:nvPr/>
        </p:nvPicPr>
        <p:blipFill rotWithShape="1">
          <a:blip r:embed="rId5">
            <a:alphaModFix/>
          </a:blip>
          <a:srcRect b="0" l="27614" r="0" t="0"/>
          <a:stretch/>
        </p:blipFill>
        <p:spPr>
          <a:xfrm>
            <a:off x="4120700" y="1888525"/>
            <a:ext cx="4856252" cy="318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264" name="Google Shape;264;p33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33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33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Novel techniques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Simulate the abstract substance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e.g. water, fog, clouds, smoke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Simplify the complex movements and interactions/ collisions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Check this link for demo: (WebGL Water)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http://madebyevan.com/webgl-water/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274" name="Google Shape;274;p34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5" name="Google Shape;2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34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34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Attractive </a:t>
            </a:r>
            <a:r>
              <a:rPr lang="en">
                <a:solidFill>
                  <a:schemeClr val="dk1"/>
                </a:solidFill>
              </a:rPr>
              <a:t>Scenes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Composition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Color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9" name="Google Shape;27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2400" y="1673200"/>
            <a:ext cx="4970550" cy="33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285" name="Google Shape;285;p35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6" name="Google Shape;2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5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35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Composition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Rule of Third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Symmetry and Patterns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Appropriate Simplifications 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0" name="Google Shape;29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1150" y="2685350"/>
            <a:ext cx="5476199" cy="23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296" name="Google Shape;296;p36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7" name="Google Shape;2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36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36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Color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Analogous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Complementary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Monochromatic 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1" name="Google Shape;30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150" y="1583675"/>
            <a:ext cx="3314700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307" name="Google Shape;307;p37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8" name="Google Shape;3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37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37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400">
                <a:solidFill>
                  <a:schemeClr val="dk1"/>
                </a:solidFill>
              </a:rPr>
              <a:t>Analogous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Analogous colors are any three colors which are side-by-side on a 12-part color wheel such as green, yellow-green and yellow. This type of color is often found in nature and it tends to be pleasing to the eye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2" name="Google Shape;31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488" y="2591263"/>
            <a:ext cx="7972425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318" name="Google Shape;318;p38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9" name="Google Shape;3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38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38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400">
                <a:solidFill>
                  <a:schemeClr val="dk1"/>
                </a:solidFill>
              </a:rPr>
              <a:t>Complementary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Complementary colors are two colors that are directly opposite to each other on the color wheel, such as red and green and orange and blue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3" name="Google Shape;32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6695" y="2260950"/>
            <a:ext cx="2081200" cy="270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329" name="Google Shape;329;p39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0" name="Google Shape;3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39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" name="Google Shape;333;p39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400">
                <a:solidFill>
                  <a:schemeClr val="dk1"/>
                </a:solidFill>
              </a:rPr>
              <a:t>Complementary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Complementary colors are two colors that are directly opposite to each other on the color wheel, such as red and green and orange and blue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4" name="Google Shape;33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6695" y="2260950"/>
            <a:ext cx="2081200" cy="270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 txBox="1"/>
          <p:nvPr>
            <p:ph type="title"/>
          </p:nvPr>
        </p:nvSpPr>
        <p:spPr>
          <a:xfrm>
            <a:off x="311700" y="1272900"/>
            <a:ext cx="8520600" cy="167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you!</a:t>
            </a:r>
            <a:endParaRPr sz="4800"/>
          </a:p>
        </p:txBody>
      </p:sp>
      <p:pic>
        <p:nvPicPr>
          <p:cNvPr id="340" name="Google Shape;3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9700" y="273476"/>
            <a:ext cx="7926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000" y="458575"/>
            <a:ext cx="1268500" cy="4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3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5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What’s the final goal ?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7175" y="1831850"/>
            <a:ext cx="762000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3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6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First, define the shapes according to the specs: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In the constructor of 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</a:rPr>
              <a:t>class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</a:rPr>
              <a:t>Assignment_Three_Scene</a:t>
            </a:r>
            <a:endParaRPr sz="10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Note that there are different methods, already implemented, that allow you to satisfy the </a:t>
            </a:r>
            <a:r>
              <a:rPr lang="en">
                <a:solidFill>
                  <a:schemeClr val="dk1"/>
                </a:solidFill>
              </a:rPr>
              <a:t>requirements</a:t>
            </a:r>
            <a:r>
              <a:rPr lang="en">
                <a:solidFill>
                  <a:schemeClr val="dk1"/>
                </a:solidFill>
              </a:rPr>
              <a:t> in the specs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5">
            <a:alphaModFix/>
          </a:blip>
          <a:srcRect b="0" l="2076" r="2667" t="0"/>
          <a:stretch/>
        </p:blipFill>
        <p:spPr>
          <a:xfrm>
            <a:off x="620775" y="2115525"/>
            <a:ext cx="8347100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3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7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chemeClr val="dk1"/>
                </a:solidFill>
              </a:rPr>
              <a:t>Subdivision_Sphere</a:t>
            </a:r>
            <a:r>
              <a:rPr lang="en">
                <a:solidFill>
                  <a:schemeClr val="dk1"/>
                </a:solidFill>
              </a:rPr>
              <a:t> class allows you to build spheres using a set of </a:t>
            </a:r>
            <a:r>
              <a:rPr lang="en">
                <a:solidFill>
                  <a:schemeClr val="dk1"/>
                </a:solidFill>
              </a:rPr>
              <a:t>triangles.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Intuitively, the process starts by a tetrahedron ( or icosahedron) that is subdivided to create the nice and detailed shape of sphere.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http://www.songho.ca/opengl/gl_sphere.html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2038" y="2636200"/>
            <a:ext cx="7715575" cy="21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3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18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Now, let’s define the materials, according to the specs, which we will </a:t>
            </a:r>
            <a:r>
              <a:rPr lang="en">
                <a:solidFill>
                  <a:schemeClr val="dk1"/>
                </a:solidFill>
              </a:rPr>
              <a:t>apply</a:t>
            </a:r>
            <a:r>
              <a:rPr lang="en">
                <a:solidFill>
                  <a:schemeClr val="dk1"/>
                </a:solidFill>
              </a:rPr>
              <a:t> to each object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00" y="2450375"/>
            <a:ext cx="9035600" cy="185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3</a:t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9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Note that when defining these different materials, you may need to </a:t>
            </a:r>
            <a:r>
              <a:rPr lang="en">
                <a:solidFill>
                  <a:schemeClr val="dk1"/>
                </a:solidFill>
              </a:rPr>
              <a:t>specify</a:t>
            </a:r>
            <a:r>
              <a:rPr lang="en">
                <a:solidFill>
                  <a:schemeClr val="dk1"/>
                </a:solidFill>
              </a:rPr>
              <a:t> the following: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Shader : e.g. Phong shader : Phong shading </a:t>
            </a:r>
            <a:r>
              <a:rPr lang="en">
                <a:solidFill>
                  <a:schemeClr val="dk1"/>
                </a:solidFill>
              </a:rPr>
              <a:t>calculates</a:t>
            </a:r>
            <a:r>
              <a:rPr lang="en">
                <a:solidFill>
                  <a:schemeClr val="dk1"/>
                </a:solidFill>
              </a:rPr>
              <a:t> the pixel colors according to the interpolated normals and a reflection model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Ambient, </a:t>
            </a:r>
            <a:r>
              <a:rPr lang="en">
                <a:solidFill>
                  <a:schemeClr val="dk1"/>
                </a:solidFill>
              </a:rPr>
              <a:t>diffusivity</a:t>
            </a:r>
            <a:r>
              <a:rPr lang="en">
                <a:solidFill>
                  <a:schemeClr val="dk1"/>
                </a:solidFill>
              </a:rPr>
              <a:t>, specularity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Color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 rotWithShape="1">
          <a:blip r:embed="rId5">
            <a:alphaModFix/>
          </a:blip>
          <a:srcRect b="5642" l="0" r="0" t="0"/>
          <a:stretch/>
        </p:blipFill>
        <p:spPr>
          <a:xfrm>
            <a:off x="1895575" y="2507425"/>
            <a:ext cx="5568175" cy="14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Vertex and Fragment Shaders</a:t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0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Vertex shader : The job of a vertex shader is to transform the vertex position to the screen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Input : </a:t>
            </a:r>
            <a:r>
              <a:rPr lang="en">
                <a:solidFill>
                  <a:schemeClr val="dk1"/>
                </a:solidFill>
              </a:rPr>
              <a:t>Triangle</a:t>
            </a:r>
            <a:r>
              <a:rPr lang="en">
                <a:solidFill>
                  <a:schemeClr val="dk1"/>
                </a:solidFill>
              </a:rPr>
              <a:t> vertex + additional data ( e.g. color 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Output : Vertex with transformed position + normals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Output of vertex shader is then rasterized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Fragment shader: The data inside each </a:t>
            </a:r>
            <a:r>
              <a:rPr lang="en">
                <a:solidFill>
                  <a:schemeClr val="dk1"/>
                </a:solidFill>
              </a:rPr>
              <a:t>triangle</a:t>
            </a:r>
            <a:r>
              <a:rPr lang="en">
                <a:solidFill>
                  <a:schemeClr val="dk1"/>
                </a:solidFill>
              </a:rPr>
              <a:t> is then sent to fragment shader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Input: Data inside each triangle + </a:t>
            </a:r>
            <a:r>
              <a:rPr lang="en">
                <a:solidFill>
                  <a:schemeClr val="dk1"/>
                </a:solidFill>
              </a:rPr>
              <a:t>additional</a:t>
            </a:r>
            <a:r>
              <a:rPr lang="en">
                <a:solidFill>
                  <a:schemeClr val="dk1"/>
                </a:solidFill>
              </a:rPr>
              <a:t> data (e.g. color)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Output: Color + z depth of a fragment ( piece of </a:t>
            </a:r>
            <a:r>
              <a:rPr lang="en">
                <a:solidFill>
                  <a:schemeClr val="dk1"/>
                </a:solidFill>
              </a:rPr>
              <a:t>triangle</a:t>
            </a:r>
            <a:r>
              <a:rPr lang="en">
                <a:solidFill>
                  <a:schemeClr val="dk1"/>
                </a:solidFill>
              </a:rPr>
              <a:t> covered by pixel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5">
            <a:alphaModFix/>
          </a:blip>
          <a:srcRect b="2776" l="1993" r="6539" t="3414"/>
          <a:stretch/>
        </p:blipFill>
        <p:spPr>
          <a:xfrm>
            <a:off x="5720050" y="1740349"/>
            <a:ext cx="3125301" cy="1498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Gouraud and Phong Shading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21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Gouraud shading: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Calculate the average unit normal vector at each vertex.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Apply an illumination model to each vertex using this normal.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Linearly interpolate the vertex intensities over the surface of the polygon.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  One issue with Gouraud shading is it can’t properly handle specular highlights moving smoothly across the object.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                                 By Zom-B, CC BY 2.0, https://commons.wikimedia.org/w/index.php?curid=1556433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0175" y="3186650"/>
            <a:ext cx="1576725" cy="15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